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Source Sans Pro Light"/>
      <p:regular r:id="rId40"/>
      <p:bold r:id="rId41"/>
      <p:italic r:id="rId42"/>
      <p:boldItalic r:id="rId43"/>
    </p:embeddedFont>
    <p:embeddedFont>
      <p:font typeface="Source Sans Pr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Light-regular.fntdata"/><Relationship Id="rId20" Type="http://schemas.openxmlformats.org/officeDocument/2006/relationships/slide" Target="slides/slide15.xml"/><Relationship Id="rId42" Type="http://schemas.openxmlformats.org/officeDocument/2006/relationships/font" Target="fonts/SourceSansProLight-italic.fntdata"/><Relationship Id="rId41" Type="http://schemas.openxmlformats.org/officeDocument/2006/relationships/font" Target="fonts/SourceSansProLight-bold.fntdata"/><Relationship Id="rId22" Type="http://schemas.openxmlformats.org/officeDocument/2006/relationships/slide" Target="slides/slide17.xml"/><Relationship Id="rId44" Type="http://schemas.openxmlformats.org/officeDocument/2006/relationships/font" Target="fonts/SourceSansPro-regular.fntdata"/><Relationship Id="rId21" Type="http://schemas.openxmlformats.org/officeDocument/2006/relationships/slide" Target="slides/slide16.xml"/><Relationship Id="rId43" Type="http://schemas.openxmlformats.org/officeDocument/2006/relationships/font" Target="fonts/SourceSansPro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SourceSansPro-italic.fntdata"/><Relationship Id="rId23" Type="http://schemas.openxmlformats.org/officeDocument/2006/relationships/slide" Target="slides/slide18.xml"/><Relationship Id="rId45" Type="http://schemas.openxmlformats.org/officeDocument/2006/relationships/font" Target="fonts/SourceSans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SourceSansPr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f2ca1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6f2ca1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f2ca14e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f2ca14e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6f2ca14e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6f2ca14e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f2ca14e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6f2ca14e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6f2ca14ee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6f2ca14ee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6f2ca14ee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06f2ca14e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6f2ca14ee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6f2ca14e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f2ca14ee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f2ca14ee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6f2ca14e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6f2ca14e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6f2ca14ee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6f2ca14ee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6f2ca14ee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6f2ca14ee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f2ca14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f2ca14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f2ca14e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6f2ca14e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6f2ca14e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6f2ca14e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6f2ca14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6f2ca14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f2ca14e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6f2ca14e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stack addresses pain points that inhibit entry to the field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have created the technology that can bootstrap an industry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need a way to get it into the hands of the users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Allow people to build upon our learnings and avoid starting from scratch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Lower the barrier to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 everyone the tools necessary to succeed in this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a smooth path from beginner to a successful app/business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more fleet owners to get started; make more ideas viable - who knows what people will come up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hard to explore and test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Initiate an exponential growth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positive feedback loops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Seed and cultivate network effects and virality, between devices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Encourage and facilitate 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Expose us to more fleet owners (including potential fleet owners)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f2ca14e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6f2ca14e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6f2ca14e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6f2ca14e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6f2ca14e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6f2ca14e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6f2ca14e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6f2ca14e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6f2ca14e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6f2ca14e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6f2ca14e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6f2ca14e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f2ca14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f2ca14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6f2ca14e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6f2ca14e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6f2ca14ee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6f2ca14ee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6f2ca14e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6f2ca14e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6f2ca14e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6f2ca14e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6f2ca14e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6f2ca14e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f2ca14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f2ca14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f2ca14e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f2ca14e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6f2ca14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6f2ca14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6f2ca14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6f2ca14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6f2ca14e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6f2ca14e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6f2ca14e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6f2ca14e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3">
    <p:bg>
      <p:bgPr>
        <a:solidFill>
          <a:srgbClr val="F8F9F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">
    <p:bg>
      <p:bgPr>
        <a:solidFill>
          <a:srgbClr val="F8F9F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4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idx="4294967295" type="title"/>
          </p:nvPr>
        </p:nvSpPr>
        <p:spPr>
          <a:xfrm>
            <a:off x="103350" y="945200"/>
            <a:ext cx="8937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Balena IoT Ecosystem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Easy to Prototype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75" y="152400"/>
            <a:ext cx="7338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464100" y="1152475"/>
            <a:ext cx="5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Use balena CLI to package up application</a:t>
            </a:r>
            <a:endParaRPr sz="1600"/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89" y="1658400"/>
            <a:ext cx="5723023" cy="33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50" y="1106225"/>
            <a:ext cx="55350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67" y="316788"/>
            <a:ext cx="7311065" cy="450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Scale?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124" y="508500"/>
            <a:ext cx="5991776" cy="4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Keep Flashing and Deploying!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balenaHub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“An easier way to find and publish fleets and projects for edge devices”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00" y="152400"/>
            <a:ext cx="550019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88" y="152400"/>
            <a:ext cx="7454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750"/>
            <a:ext cx="8839198" cy="437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Etcher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“A cross-platform tool to flash OS images onto SD cards and USB drives safely and easily.”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349" y="803425"/>
            <a:ext cx="5991776" cy="4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339" name="Google Shape;339;p49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balenaEngine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Open source container runtime based upon Moby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balenaOS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Open source IoT operating system based on Yocto</a:t>
            </a:r>
            <a:endParaRPr sz="1600"/>
          </a:p>
        </p:txBody>
      </p:sp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46" name="Google Shape;346;p50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EtcherPro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“Built to write data flawlessly to multiple devices simultaneously”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13" y="952150"/>
            <a:ext cx="512958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53" name="Google Shape;353;p51"/>
          <p:cNvSpPr txBox="1"/>
          <p:nvPr>
            <p:ph idx="4294967295" type="body"/>
          </p:nvPr>
        </p:nvSpPr>
        <p:spPr>
          <a:xfrm>
            <a:off x="464100" y="1152475"/>
            <a:ext cx="323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EtcherPro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Flash up to 16 drives / devices at once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Flash at speeds up to 52MB/s when flashing 16 drives/devices simultaneously, or up to 200MB/s for a single drive/device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Support SD, microSD, USB drives, and single-board computers (or compute modules via carrier boards)</a:t>
            </a:r>
            <a:endParaRPr sz="14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66" y="952150"/>
            <a:ext cx="465609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60" name="Google Shape;360;p52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“A professional carrier board for the Raspberry Pi Compute Module”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48" y="970775"/>
            <a:ext cx="5069926" cy="33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367" name="Google Shape;367;p53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</a:t>
            </a:r>
            <a:r>
              <a:rPr lang="en" sz="2000"/>
              <a:t>A Raspberry Pi Compute Module carrier board that can run all the software that the Raspberry Pi can run, but hardened for deployment in the field”</a:t>
            </a:r>
            <a:endParaRPr sz="20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0" y="1017725"/>
            <a:ext cx="5641200" cy="321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4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4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4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176" y="1387798"/>
            <a:ext cx="3233073" cy="2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75" y="1512101"/>
            <a:ext cx="915170" cy="11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4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balenaLabs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balenaLabs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7" name="Google Shape;3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85" y="2983775"/>
            <a:ext cx="3978141" cy="20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00" y="1017725"/>
            <a:ext cx="3753702" cy="196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1351" y="557225"/>
            <a:ext cx="3848673" cy="20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325" y="2871649"/>
            <a:ext cx="3753702" cy="1966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19" name="Google Shape;119;p28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balenaCloud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IoT “Fleet Management”?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0"/>
          <p:cNvGrpSpPr/>
          <p:nvPr/>
        </p:nvGrpSpPr>
        <p:grpSpPr>
          <a:xfrm>
            <a:off x="2671275" y="1074225"/>
            <a:ext cx="4089352" cy="2995025"/>
            <a:chOff x="2671275" y="1074225"/>
            <a:chExt cx="4089352" cy="2995025"/>
          </a:xfrm>
        </p:grpSpPr>
        <p:pic>
          <p:nvPicPr>
            <p:cNvPr id="131" name="Google Shape;13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31"/>
          <p:cNvGrpSpPr/>
          <p:nvPr/>
        </p:nvGrpSpPr>
        <p:grpSpPr>
          <a:xfrm>
            <a:off x="623158" y="343077"/>
            <a:ext cx="916833" cy="671485"/>
            <a:chOff x="2671275" y="1074225"/>
            <a:chExt cx="4089352" cy="2995025"/>
          </a:xfrm>
        </p:grpSpPr>
        <p:pic>
          <p:nvPicPr>
            <p:cNvPr id="138" name="Google Shape;13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31"/>
          <p:cNvGrpSpPr/>
          <p:nvPr/>
        </p:nvGrpSpPr>
        <p:grpSpPr>
          <a:xfrm>
            <a:off x="623158" y="1100252"/>
            <a:ext cx="916833" cy="671485"/>
            <a:chOff x="2671275" y="1074225"/>
            <a:chExt cx="4089352" cy="2995025"/>
          </a:xfrm>
        </p:grpSpPr>
        <p:pic>
          <p:nvPicPr>
            <p:cNvPr id="141" name="Google Shape;14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31"/>
          <p:cNvGrpSpPr/>
          <p:nvPr/>
        </p:nvGrpSpPr>
        <p:grpSpPr>
          <a:xfrm>
            <a:off x="623158" y="1857427"/>
            <a:ext cx="916833" cy="671485"/>
            <a:chOff x="2671275" y="1074225"/>
            <a:chExt cx="4089352" cy="2995025"/>
          </a:xfrm>
        </p:grpSpPr>
        <p:pic>
          <p:nvPicPr>
            <p:cNvPr id="144" name="Google Shape;14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Google Shape;146;p31"/>
          <p:cNvGrpSpPr/>
          <p:nvPr/>
        </p:nvGrpSpPr>
        <p:grpSpPr>
          <a:xfrm>
            <a:off x="623158" y="2614602"/>
            <a:ext cx="916833" cy="671485"/>
            <a:chOff x="2671275" y="1074225"/>
            <a:chExt cx="4089352" cy="2995025"/>
          </a:xfrm>
        </p:grpSpPr>
        <p:pic>
          <p:nvPicPr>
            <p:cNvPr id="147" name="Google Shape;14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p31"/>
          <p:cNvGrpSpPr/>
          <p:nvPr/>
        </p:nvGrpSpPr>
        <p:grpSpPr>
          <a:xfrm>
            <a:off x="623158" y="4128952"/>
            <a:ext cx="916833" cy="671485"/>
            <a:chOff x="2671275" y="1074225"/>
            <a:chExt cx="4089352" cy="2995025"/>
          </a:xfrm>
        </p:grpSpPr>
        <p:pic>
          <p:nvPicPr>
            <p:cNvPr id="150" name="Google Shape;15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1"/>
          <p:cNvGrpSpPr/>
          <p:nvPr/>
        </p:nvGrpSpPr>
        <p:grpSpPr>
          <a:xfrm>
            <a:off x="1694783" y="343077"/>
            <a:ext cx="916833" cy="671485"/>
            <a:chOff x="2671275" y="1074225"/>
            <a:chExt cx="4089352" cy="2995025"/>
          </a:xfrm>
        </p:grpSpPr>
        <p:pic>
          <p:nvPicPr>
            <p:cNvPr id="153" name="Google Shape;15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31"/>
          <p:cNvGrpSpPr/>
          <p:nvPr/>
        </p:nvGrpSpPr>
        <p:grpSpPr>
          <a:xfrm>
            <a:off x="1694783" y="1100252"/>
            <a:ext cx="916833" cy="671485"/>
            <a:chOff x="2671275" y="1074225"/>
            <a:chExt cx="4089352" cy="2995025"/>
          </a:xfrm>
        </p:grpSpPr>
        <p:pic>
          <p:nvPicPr>
            <p:cNvPr id="156" name="Google Shape;15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" name="Google Shape;158;p31"/>
          <p:cNvGrpSpPr/>
          <p:nvPr/>
        </p:nvGrpSpPr>
        <p:grpSpPr>
          <a:xfrm>
            <a:off x="1694783" y="2614602"/>
            <a:ext cx="916833" cy="671485"/>
            <a:chOff x="2671275" y="1074225"/>
            <a:chExt cx="4089352" cy="2995025"/>
          </a:xfrm>
        </p:grpSpPr>
        <p:pic>
          <p:nvPicPr>
            <p:cNvPr id="159" name="Google Shape;15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31"/>
          <p:cNvGrpSpPr/>
          <p:nvPr/>
        </p:nvGrpSpPr>
        <p:grpSpPr>
          <a:xfrm>
            <a:off x="1694783" y="3371777"/>
            <a:ext cx="916833" cy="671485"/>
            <a:chOff x="2671275" y="1074225"/>
            <a:chExt cx="4089352" cy="2995025"/>
          </a:xfrm>
        </p:grpSpPr>
        <p:pic>
          <p:nvPicPr>
            <p:cNvPr id="162" name="Google Shape;16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31"/>
          <p:cNvGrpSpPr/>
          <p:nvPr/>
        </p:nvGrpSpPr>
        <p:grpSpPr>
          <a:xfrm>
            <a:off x="1694783" y="4128952"/>
            <a:ext cx="916833" cy="671485"/>
            <a:chOff x="2671275" y="1074225"/>
            <a:chExt cx="4089352" cy="2995025"/>
          </a:xfrm>
        </p:grpSpPr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31"/>
          <p:cNvGrpSpPr/>
          <p:nvPr/>
        </p:nvGrpSpPr>
        <p:grpSpPr>
          <a:xfrm>
            <a:off x="3531783" y="343077"/>
            <a:ext cx="916833" cy="671485"/>
            <a:chOff x="2671275" y="1074225"/>
            <a:chExt cx="4089352" cy="2995025"/>
          </a:xfrm>
        </p:grpSpPr>
        <p:pic>
          <p:nvPicPr>
            <p:cNvPr id="168" name="Google Shape;16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" name="Google Shape;170;p31"/>
          <p:cNvGrpSpPr/>
          <p:nvPr/>
        </p:nvGrpSpPr>
        <p:grpSpPr>
          <a:xfrm>
            <a:off x="3531783" y="1100252"/>
            <a:ext cx="916833" cy="671485"/>
            <a:chOff x="2671275" y="1074225"/>
            <a:chExt cx="4089352" cy="2995025"/>
          </a:xfrm>
        </p:grpSpPr>
        <p:pic>
          <p:nvPicPr>
            <p:cNvPr id="171" name="Google Shape;17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31"/>
          <p:cNvGrpSpPr/>
          <p:nvPr/>
        </p:nvGrpSpPr>
        <p:grpSpPr>
          <a:xfrm>
            <a:off x="3531783" y="2614602"/>
            <a:ext cx="916833" cy="671485"/>
            <a:chOff x="2671275" y="1074225"/>
            <a:chExt cx="4089352" cy="2995025"/>
          </a:xfrm>
        </p:grpSpPr>
        <p:pic>
          <p:nvPicPr>
            <p:cNvPr id="174" name="Google Shape;17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31"/>
          <p:cNvGrpSpPr/>
          <p:nvPr/>
        </p:nvGrpSpPr>
        <p:grpSpPr>
          <a:xfrm>
            <a:off x="3531783" y="4128952"/>
            <a:ext cx="916833" cy="671485"/>
            <a:chOff x="2671275" y="1074225"/>
            <a:chExt cx="4089352" cy="2995025"/>
          </a:xfrm>
        </p:grpSpPr>
        <p:pic>
          <p:nvPicPr>
            <p:cNvPr id="177" name="Google Shape;17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31"/>
          <p:cNvGrpSpPr/>
          <p:nvPr/>
        </p:nvGrpSpPr>
        <p:grpSpPr>
          <a:xfrm>
            <a:off x="4603408" y="343077"/>
            <a:ext cx="916833" cy="671485"/>
            <a:chOff x="2671275" y="1074225"/>
            <a:chExt cx="4089352" cy="2995025"/>
          </a:xfrm>
        </p:grpSpPr>
        <p:pic>
          <p:nvPicPr>
            <p:cNvPr id="180" name="Google Shape;1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31"/>
          <p:cNvGrpSpPr/>
          <p:nvPr/>
        </p:nvGrpSpPr>
        <p:grpSpPr>
          <a:xfrm>
            <a:off x="4603408" y="1857427"/>
            <a:ext cx="916833" cy="671485"/>
            <a:chOff x="2671275" y="1074225"/>
            <a:chExt cx="4089352" cy="2995025"/>
          </a:xfrm>
        </p:grpSpPr>
        <p:pic>
          <p:nvPicPr>
            <p:cNvPr id="183" name="Google Shape;18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1"/>
          <p:cNvGrpSpPr/>
          <p:nvPr/>
        </p:nvGrpSpPr>
        <p:grpSpPr>
          <a:xfrm>
            <a:off x="4603408" y="3371777"/>
            <a:ext cx="916833" cy="671485"/>
            <a:chOff x="2671275" y="1074225"/>
            <a:chExt cx="4089352" cy="2995025"/>
          </a:xfrm>
        </p:grpSpPr>
        <p:pic>
          <p:nvPicPr>
            <p:cNvPr id="186" name="Google Shape;18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1"/>
          <p:cNvGrpSpPr/>
          <p:nvPr/>
        </p:nvGrpSpPr>
        <p:grpSpPr>
          <a:xfrm>
            <a:off x="4603408" y="4128952"/>
            <a:ext cx="916833" cy="671485"/>
            <a:chOff x="2671275" y="1074225"/>
            <a:chExt cx="4089352" cy="2995025"/>
          </a:xfrm>
        </p:grpSpPr>
        <p:pic>
          <p:nvPicPr>
            <p:cNvPr id="189" name="Google Shape;18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31"/>
          <p:cNvGrpSpPr/>
          <p:nvPr/>
        </p:nvGrpSpPr>
        <p:grpSpPr>
          <a:xfrm>
            <a:off x="6746658" y="343077"/>
            <a:ext cx="916833" cy="671485"/>
            <a:chOff x="2671275" y="1074225"/>
            <a:chExt cx="4089352" cy="2995025"/>
          </a:xfrm>
        </p:grpSpPr>
        <p:pic>
          <p:nvPicPr>
            <p:cNvPr id="192" name="Google Shape;19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1"/>
          <p:cNvGrpSpPr/>
          <p:nvPr/>
        </p:nvGrpSpPr>
        <p:grpSpPr>
          <a:xfrm>
            <a:off x="6746658" y="1857427"/>
            <a:ext cx="916833" cy="671485"/>
            <a:chOff x="2671275" y="1074225"/>
            <a:chExt cx="4089352" cy="2995025"/>
          </a:xfrm>
        </p:grpSpPr>
        <p:pic>
          <p:nvPicPr>
            <p:cNvPr id="195" name="Google Shape;1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31"/>
          <p:cNvGrpSpPr/>
          <p:nvPr/>
        </p:nvGrpSpPr>
        <p:grpSpPr>
          <a:xfrm>
            <a:off x="6746658" y="2614602"/>
            <a:ext cx="916833" cy="671485"/>
            <a:chOff x="2671275" y="1074225"/>
            <a:chExt cx="4089352" cy="2995025"/>
          </a:xfrm>
        </p:grpSpPr>
        <p:pic>
          <p:nvPicPr>
            <p:cNvPr id="198" name="Google Shape;19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1"/>
          <p:cNvGrpSpPr/>
          <p:nvPr/>
        </p:nvGrpSpPr>
        <p:grpSpPr>
          <a:xfrm>
            <a:off x="6746658" y="3371777"/>
            <a:ext cx="916833" cy="671485"/>
            <a:chOff x="2671275" y="1074225"/>
            <a:chExt cx="4089352" cy="2995025"/>
          </a:xfrm>
        </p:grpSpPr>
        <p:pic>
          <p:nvPicPr>
            <p:cNvPr id="201" name="Google Shape;201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1"/>
          <p:cNvGrpSpPr/>
          <p:nvPr/>
        </p:nvGrpSpPr>
        <p:grpSpPr>
          <a:xfrm>
            <a:off x="6746658" y="4128952"/>
            <a:ext cx="916833" cy="671485"/>
            <a:chOff x="2671275" y="1074225"/>
            <a:chExt cx="4089352" cy="2995025"/>
          </a:xfrm>
        </p:grpSpPr>
        <p:pic>
          <p:nvPicPr>
            <p:cNvPr id="204" name="Google Shape;20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31"/>
          <p:cNvGrpSpPr/>
          <p:nvPr/>
        </p:nvGrpSpPr>
        <p:grpSpPr>
          <a:xfrm>
            <a:off x="5675033" y="343077"/>
            <a:ext cx="916833" cy="671485"/>
            <a:chOff x="2671275" y="1074225"/>
            <a:chExt cx="4089352" cy="2995025"/>
          </a:xfrm>
        </p:grpSpPr>
        <p:pic>
          <p:nvPicPr>
            <p:cNvPr id="207" name="Google Shape;20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" name="Google Shape;209;p31"/>
          <p:cNvGrpSpPr/>
          <p:nvPr/>
        </p:nvGrpSpPr>
        <p:grpSpPr>
          <a:xfrm>
            <a:off x="5675033" y="1100252"/>
            <a:ext cx="916833" cy="671485"/>
            <a:chOff x="2671275" y="1074225"/>
            <a:chExt cx="4089352" cy="2995025"/>
          </a:xfrm>
        </p:grpSpPr>
        <p:pic>
          <p:nvPicPr>
            <p:cNvPr id="210" name="Google Shape;21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31"/>
          <p:cNvGrpSpPr/>
          <p:nvPr/>
        </p:nvGrpSpPr>
        <p:grpSpPr>
          <a:xfrm>
            <a:off x="5675033" y="1857427"/>
            <a:ext cx="916833" cy="671485"/>
            <a:chOff x="2671275" y="1074225"/>
            <a:chExt cx="4089352" cy="2995025"/>
          </a:xfrm>
        </p:grpSpPr>
        <p:pic>
          <p:nvPicPr>
            <p:cNvPr id="213" name="Google Shape;213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1"/>
          <p:cNvGrpSpPr/>
          <p:nvPr/>
        </p:nvGrpSpPr>
        <p:grpSpPr>
          <a:xfrm>
            <a:off x="5675033" y="3371777"/>
            <a:ext cx="916833" cy="671485"/>
            <a:chOff x="2671275" y="1074225"/>
            <a:chExt cx="4089352" cy="2995025"/>
          </a:xfrm>
        </p:grpSpPr>
        <p:pic>
          <p:nvPicPr>
            <p:cNvPr id="216" name="Google Shape;21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31"/>
          <p:cNvGrpSpPr/>
          <p:nvPr/>
        </p:nvGrpSpPr>
        <p:grpSpPr>
          <a:xfrm>
            <a:off x="5675033" y="4128952"/>
            <a:ext cx="916833" cy="671485"/>
            <a:chOff x="2671275" y="1074225"/>
            <a:chExt cx="4089352" cy="2995025"/>
          </a:xfrm>
        </p:grpSpPr>
        <p:pic>
          <p:nvPicPr>
            <p:cNvPr id="219" name="Google Shape;21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4579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2154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91570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26732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42455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579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2154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9156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26732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2455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152" y="27311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87" y="1974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27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19738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7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89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690553" y="2724651"/>
            <a:ext cx="829697" cy="5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13" y="152400"/>
            <a:ext cx="8426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